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92" r:id="rId3"/>
    <p:sldId id="291" r:id="rId4"/>
    <p:sldId id="280" r:id="rId5"/>
    <p:sldId id="258" r:id="rId6"/>
    <p:sldId id="281" r:id="rId7"/>
    <p:sldId id="282" r:id="rId8"/>
    <p:sldId id="288" r:id="rId9"/>
    <p:sldId id="289" r:id="rId10"/>
    <p:sldId id="283" r:id="rId11"/>
    <p:sldId id="284" r:id="rId12"/>
    <p:sldId id="285" r:id="rId13"/>
    <p:sldId id="287" r:id="rId14"/>
    <p:sldId id="286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9" r:id="rId28"/>
    <p:sldId id="290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BEA2EC8-8C42-4792-AF27-48F0EC99A744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4F474EF-8788-491A-A64B-60E261B980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BEA2EC8-8C42-4792-AF27-48F0EC99A744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4F474EF-8788-491A-A64B-60E261B980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BEA2EC8-8C42-4792-AF27-48F0EC99A744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4F474EF-8788-491A-A64B-60E261B980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A2EC8-8C42-4792-AF27-48F0EC99A744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74EF-8788-491A-A64B-60E261B980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A2EC8-8C42-4792-AF27-48F0EC99A744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74EF-8788-491A-A64B-60E261B980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BEA2EC8-8C42-4792-AF27-48F0EC99A744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4F474EF-8788-491A-A64B-60E261B980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A2EC8-8C42-4792-AF27-48F0EC99A744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74EF-8788-491A-A64B-60E261B980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BEA2EC8-8C42-4792-AF27-48F0EC99A744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4F474EF-8788-491A-A64B-60E261B980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BEA2EC8-8C42-4792-AF27-48F0EC99A744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4F474EF-8788-491A-A64B-60E261B980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A2EC8-8C42-4792-AF27-48F0EC99A744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74EF-8788-491A-A64B-60E261B980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A2EC8-8C42-4792-AF27-48F0EC99A744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74EF-8788-491A-A64B-60E261B980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BEA2EC8-8C42-4792-AF27-48F0EC99A744}" type="datetimeFigureOut">
              <a:rPr lang="ru-RU" smtClean="0"/>
              <a:pPr/>
              <a:t>17.01.2024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4F474EF-8788-491A-A64B-60E261B980A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mobileonline.garant.ru/document/redirect/70662982/0" TargetMode="External"/><Relationship Id="rId2" Type="http://schemas.openxmlformats.org/officeDocument/2006/relationships/hyperlink" Target="http://mobileonline.garant.ru/document/redirect/403566568/0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214290"/>
            <a:ext cx="8358246" cy="714380"/>
          </a:xfrm>
        </p:spPr>
        <p:txBody>
          <a:bodyPr>
            <a:normAutofit/>
          </a:bodyPr>
          <a:lstStyle/>
          <a:p>
            <a:pPr algn="ctr"/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ГАПОУ «Казанский медицинский колледж»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57356" y="1571612"/>
            <a:ext cx="6600844" cy="3500462"/>
          </a:xfrm>
        </p:spPr>
        <p:txBody>
          <a:bodyPr>
            <a:normAutofit/>
          </a:bodyPr>
          <a:lstStyle/>
          <a:p>
            <a:pPr algn="ctr"/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Проведение аттестации педагогических работников на соответствие первой или высшей квалификационной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категории 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6215074" y="5143512"/>
            <a:ext cx="2457440" cy="64294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Зав. метод. кабинетом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Сагдиева М.С.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3714744" y="6000768"/>
            <a:ext cx="2457440" cy="64294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Казань, 2022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071546"/>
            <a:ext cx="8186766" cy="392909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Аттестация педагогических работников организаций, осуществляющих образовательную деятельность и находящихся в ведении Республики Татарстан, педагогических работников муниципальных и частных организаций, осуществляющих образовательную деятельность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0"/>
            <a:ext cx="7467600" cy="92867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Нормативно-правовые акты, регулирующие оказание услуги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1000108"/>
            <a:ext cx="8429684" cy="5643602"/>
          </a:xfrm>
        </p:spPr>
        <p:txBody>
          <a:bodyPr>
            <a:normAutofit/>
          </a:bodyPr>
          <a:lstStyle/>
          <a:p>
            <a:pPr algn="just"/>
            <a:r>
              <a:rPr lang="ru-RU" u="sng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Федеральный закон от 29.12.2012 № 273-ФЗ «Об образовании в Российской Федерации»</a:t>
            </a:r>
            <a:endParaRPr lang="ru-RU" u="sng" dirty="0" smtClean="0">
              <a:solidFill>
                <a:schemeClr val="accent3">
                  <a:lumMod val="60000"/>
                  <a:lumOff val="40000"/>
                </a:schemeClr>
              </a:solidFill>
              <a:hlinkClick r:id="rId2"/>
            </a:endParaRPr>
          </a:p>
          <a:p>
            <a:pPr algn="just"/>
            <a:r>
              <a:rPr lang="ru-RU" u="sng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Приказ Министерства Просвещения Российской Федерации от 24 марта 2023 г. №196 </a:t>
            </a:r>
            <a:r>
              <a:rPr lang="ru-RU" u="sng" dirty="0" smtClean="0">
                <a:solidFill>
                  <a:schemeClr val="accent3">
                    <a:lumMod val="60000"/>
                    <a:lumOff val="40000"/>
                  </a:schemeClr>
                </a:solidFill>
                <a:hlinkClick r:id="rId2"/>
              </a:rPr>
              <a:t>«Об утверждении Порядка проведения аттестации педагогических работников организаций, осуществляющих образовательную деятельность»</a:t>
            </a:r>
          </a:p>
          <a:p>
            <a:pPr algn="just"/>
            <a:r>
              <a:rPr lang="ru-RU" u="sng" dirty="0" smtClean="0">
                <a:solidFill>
                  <a:schemeClr val="accent3">
                    <a:lumMod val="60000"/>
                    <a:lumOff val="40000"/>
                  </a:schemeClr>
                </a:solidFill>
                <a:hlinkClick r:id="rId2"/>
              </a:rPr>
              <a:t>Постановление Правительства РФ от 21 февраля 2022 г. № 225 "Об утверждении номенклатуры должностей педагогических работников организаций, осуществляющих образовательную деятельность, должностей руководителей образовательных организаций"</a:t>
            </a:r>
            <a:endParaRPr lang="ru-RU" u="sng" dirty="0" smtClean="0">
              <a:solidFill>
                <a:schemeClr val="accent3">
                  <a:lumMod val="60000"/>
                  <a:lumOff val="40000"/>
                </a:schemeClr>
              </a:solidFill>
              <a:hlinkClick r:id="rId3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8" descr="2022-10-24_13-27-22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t="5312"/>
          <a:stretch>
            <a:fillRect/>
          </a:stretch>
        </p:blipFill>
        <p:spPr>
          <a:xfrm>
            <a:off x="500034" y="142852"/>
            <a:ext cx="7384264" cy="658124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022-10-24_13-32-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1071546"/>
            <a:ext cx="8555848" cy="34290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28728" y="285728"/>
            <a:ext cx="571504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Государственный услуги РФ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10-24_13-35-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48097"/>
            <a:ext cx="9144000" cy="35618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71604" y="571480"/>
            <a:ext cx="571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Государственный услуги РФ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000100" y="5500702"/>
            <a:ext cx="6572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Далее по подсказкам!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728" y="1285860"/>
            <a:ext cx="571504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Государственный услуги РТ</a:t>
            </a:r>
            <a:endParaRPr lang="ru-RU" dirty="0"/>
          </a:p>
        </p:txBody>
      </p:sp>
      <p:pic>
        <p:nvPicPr>
          <p:cNvPr id="3" name="Рисунок 2" descr="2022-10-13_13-10-10.png"/>
          <p:cNvPicPr>
            <a:picLocks noChangeAspect="1"/>
          </p:cNvPicPr>
          <p:nvPr/>
        </p:nvPicPr>
        <p:blipFill>
          <a:blip r:embed="rId2"/>
          <a:srcRect t="4065" b="66667"/>
          <a:stretch>
            <a:fillRect/>
          </a:stretch>
        </p:blipFill>
        <p:spPr>
          <a:xfrm>
            <a:off x="142844" y="1714487"/>
            <a:ext cx="8900588" cy="25925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10-13_13-17-4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5766"/>
            <a:ext cx="9144000" cy="65064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10-13_13-24-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509" y="71414"/>
            <a:ext cx="7954982" cy="664373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.png"/>
          <p:cNvPicPr>
            <a:picLocks noChangeAspect="1"/>
          </p:cNvPicPr>
          <p:nvPr/>
        </p:nvPicPr>
        <p:blipFill>
          <a:blip r:embed="rId2"/>
          <a:srcRect l="22656" t="8333" r="21094" b="9722"/>
          <a:stretch>
            <a:fillRect/>
          </a:stretch>
        </p:blipFill>
        <p:spPr>
          <a:xfrm>
            <a:off x="571472" y="56531"/>
            <a:ext cx="8143932" cy="667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.png"/>
          <p:cNvPicPr>
            <a:picLocks noChangeAspect="1"/>
          </p:cNvPicPr>
          <p:nvPr/>
        </p:nvPicPr>
        <p:blipFill>
          <a:blip r:embed="rId2"/>
          <a:srcRect l="21094" t="8333" r="32812" b="13889"/>
          <a:stretch>
            <a:fillRect/>
          </a:stretch>
        </p:blipFill>
        <p:spPr>
          <a:xfrm>
            <a:off x="1000100" y="142852"/>
            <a:ext cx="6643734" cy="6305916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6715140" y="4500570"/>
            <a:ext cx="2214546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Карта результативности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4.png"/>
          <p:cNvPicPr>
            <a:picLocks noChangeAspect="1"/>
          </p:cNvPicPr>
          <p:nvPr/>
        </p:nvPicPr>
        <p:blipFill>
          <a:blip r:embed="rId2"/>
          <a:srcRect l="28906" t="8333" r="38281" b="4166"/>
          <a:stretch>
            <a:fillRect/>
          </a:stretch>
        </p:blipFill>
        <p:spPr>
          <a:xfrm>
            <a:off x="2000264" y="0"/>
            <a:ext cx="457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10-22_08-37-13.png"/>
          <p:cNvPicPr>
            <a:picLocks noChangeAspect="1"/>
          </p:cNvPicPr>
          <p:nvPr/>
        </p:nvPicPr>
        <p:blipFill>
          <a:blip r:embed="rId2"/>
          <a:srcRect l="19531" t="8333" r="31250" b="13888"/>
          <a:stretch>
            <a:fillRect/>
          </a:stretch>
        </p:blipFill>
        <p:spPr>
          <a:xfrm>
            <a:off x="821505" y="214290"/>
            <a:ext cx="7393833" cy="6572296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7500958" y="3714752"/>
            <a:ext cx="1643042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Изменения на следующем слайде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.png"/>
          <p:cNvPicPr>
            <a:picLocks noChangeAspect="1"/>
          </p:cNvPicPr>
          <p:nvPr/>
        </p:nvPicPr>
        <p:blipFill>
          <a:blip r:embed="rId2"/>
          <a:srcRect t="2777" r="3125" b="4166"/>
          <a:stretch>
            <a:fillRect/>
          </a:stretch>
        </p:blipFill>
        <p:spPr>
          <a:xfrm>
            <a:off x="-1" y="1000108"/>
            <a:ext cx="8990493" cy="4857784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714348" y="214290"/>
            <a:ext cx="7072362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Изменения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022-10-13_13-33-5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731" y="142852"/>
            <a:ext cx="7766538" cy="67151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10-13_13-38-04.png"/>
          <p:cNvPicPr>
            <a:picLocks noChangeAspect="1"/>
          </p:cNvPicPr>
          <p:nvPr/>
        </p:nvPicPr>
        <p:blipFill>
          <a:blip r:embed="rId2"/>
          <a:srcRect t="2083"/>
          <a:stretch>
            <a:fillRect/>
          </a:stretch>
        </p:blipFill>
        <p:spPr>
          <a:xfrm>
            <a:off x="651571" y="142852"/>
            <a:ext cx="7840858" cy="67151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10-13_13-45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855" y="71414"/>
            <a:ext cx="6668290" cy="67865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022-10-13_13-49-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819" y="1357298"/>
            <a:ext cx="8516716" cy="42148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022-10-13_13-51-4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546" y="0"/>
            <a:ext cx="4513684" cy="6858000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285720" y="4857760"/>
            <a:ext cx="2000264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 паспорту</a:t>
            </a:r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2143108" y="5143512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10-13_15-09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166"/>
            <a:ext cx="4639767" cy="5643602"/>
          </a:xfrm>
          <a:prstGeom prst="rect">
            <a:avLst/>
          </a:prstGeom>
        </p:spPr>
      </p:pic>
      <p:pic>
        <p:nvPicPr>
          <p:cNvPr id="3" name="Рисунок 2" descr="2022-10-13_15-06-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0490" y="357166"/>
            <a:ext cx="4693510" cy="59293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10-13_15-16-3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3409" y="142852"/>
            <a:ext cx="4717182" cy="657229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022-10-13_15-40-40.png"/>
          <p:cNvPicPr>
            <a:picLocks noChangeAspect="1"/>
          </p:cNvPicPr>
          <p:nvPr/>
        </p:nvPicPr>
        <p:blipFill>
          <a:blip r:embed="rId2"/>
          <a:srcRect b="21839"/>
          <a:stretch>
            <a:fillRect/>
          </a:stretch>
        </p:blipFill>
        <p:spPr>
          <a:xfrm>
            <a:off x="1196883" y="357166"/>
            <a:ext cx="6646231" cy="614366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022-10-25_17-27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428736"/>
            <a:ext cx="8474588" cy="428628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022-10-13_15-56-4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5780" y="142852"/>
            <a:ext cx="5132439" cy="657229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10-13_17-02-43.png"/>
          <p:cNvPicPr>
            <a:picLocks noChangeAspect="1"/>
          </p:cNvPicPr>
          <p:nvPr/>
        </p:nvPicPr>
        <p:blipFill>
          <a:blip r:embed="rId2"/>
          <a:srcRect b="730"/>
          <a:stretch>
            <a:fillRect/>
          </a:stretch>
        </p:blipFill>
        <p:spPr>
          <a:xfrm>
            <a:off x="1547812" y="166687"/>
            <a:ext cx="6048375" cy="6477023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2-10-13_17-03-5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785794"/>
            <a:ext cx="7958844" cy="5415296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1285852" y="1928802"/>
            <a:ext cx="700092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Заведующая методическим кабинетом, преподаватель химии, биологии</a:t>
            </a:r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022-10-13_17-14-5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043" y="142852"/>
            <a:ext cx="5951913" cy="6643734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214282" y="142852"/>
            <a:ext cx="1857388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Скачать, подписать, загрузить</a:t>
            </a:r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1857356" y="857232"/>
            <a:ext cx="1000132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0166" y="2214554"/>
            <a:ext cx="6143668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000" dirty="0" smtClean="0"/>
              <a:t>Благодарю за внимание!</a:t>
            </a:r>
            <a:endParaRPr lang="ru-RU" sz="3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819</TotalTime>
  <Words>167</Words>
  <Application>Microsoft Office PowerPoint</Application>
  <PresentationFormat>Экран (4:3)</PresentationFormat>
  <Paragraphs>21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Эркер</vt:lpstr>
      <vt:lpstr>ГАПОУ «Казанский медицинский колледж»</vt:lpstr>
      <vt:lpstr>Аттестация педагогических работников организаций, осуществляющих образовательную деятельность и находящихся в ведении Республики Татарстан, педагогических работников муниципальных и частных организаций, осуществляющих образовательную деятельность </vt:lpstr>
      <vt:lpstr>Нормативно-правовые акты, регулирующие оказание услуги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78</cp:revision>
  <dcterms:created xsi:type="dcterms:W3CDTF">2022-10-13T07:46:15Z</dcterms:created>
  <dcterms:modified xsi:type="dcterms:W3CDTF">2024-01-17T15:02:22Z</dcterms:modified>
</cp:coreProperties>
</file>